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8288000" cy="10287000"/>
  <p:notesSz cx="6858000" cy="9144000"/>
  <p:embeddedFontLst>
    <p:embeddedFont>
      <p:font typeface="TS Qamus Bold" charset="1" panose="00000800000000000000"/>
      <p:regular r:id="rId22"/>
    </p:embeddedFont>
    <p:embeddedFont>
      <p:font typeface="Open Sans 1 Bold" charset="1" panose="020B0806030504020204"/>
      <p:regular r:id="rId23"/>
    </p:embeddedFont>
    <p:embeddedFont>
      <p:font typeface="Cherry Bomb One" charset="1" panose="02000000000000000000"/>
      <p:regular r:id="rId24"/>
    </p:embeddedFont>
    <p:embeddedFont>
      <p:font typeface="Open Sans 1" charset="1" panose="020B0606030504020204"/>
      <p:regular r:id="rId25"/>
    </p:embeddedFont>
    <p:embeddedFont>
      <p:font typeface="Open Sans 1 Bold Italics" charset="1" panose="020B0806030504020204"/>
      <p:regular r:id="rId26"/>
    </p:embeddedFont>
    <p:embeddedFont>
      <p:font typeface="Open Sans 2 Bold" charset="1" panose="00000000000000000000"/>
      <p:regular r:id="rId27"/>
    </p:embeddedFont>
    <p:embeddedFont>
      <p:font typeface="Open Sans 1 Italics" charset="1" panose="020B0606030504020204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7.png" Type="http://schemas.openxmlformats.org/officeDocument/2006/relationships/image"/><Relationship Id="rId3" Target="../media/image38.svg" Type="http://schemas.openxmlformats.org/officeDocument/2006/relationships/image"/><Relationship Id="rId4" Target="../media/image39.png" Type="http://schemas.openxmlformats.org/officeDocument/2006/relationships/image"/><Relationship Id="rId5" Target="../media/image40.svg" Type="http://schemas.openxmlformats.org/officeDocument/2006/relationships/image"/><Relationship Id="rId6" Target="../media/image41.png" Type="http://schemas.openxmlformats.org/officeDocument/2006/relationships/image"/><Relationship Id="rId7" Target="https://bricegenevois.com/visite-virtuelle-palais-du-facteur-cheval/" TargetMode="External" Type="http://schemas.openxmlformats.org/officeDocument/2006/relationships/hyperlink"/><Relationship Id="rId8" Target="../media/image10.png" Type="http://schemas.openxmlformats.org/officeDocument/2006/relationships/image"/><Relationship Id="rId9" Target="../media/image11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42.png" Type="http://schemas.openxmlformats.org/officeDocument/2006/relationships/image"/><Relationship Id="rId5" Target="../media/image43.svg" Type="http://schemas.openxmlformats.org/officeDocument/2006/relationships/image"/><Relationship Id="rId6" Target="../media/image44.jpeg" Type="http://schemas.openxmlformats.org/officeDocument/2006/relationships/image"/><Relationship Id="rId7" Target="../media/image45.jpe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47.svg" Type="http://schemas.openxmlformats.org/officeDocument/2006/relationships/image"/><Relationship Id="rId4" Target="../media/image48.png" Type="http://schemas.openxmlformats.org/officeDocument/2006/relationships/image"/><Relationship Id="rId5" Target="../media/image49.svg" Type="http://schemas.openxmlformats.org/officeDocument/2006/relationships/image"/><Relationship Id="rId6" Target="../media/image15.png" Type="http://schemas.openxmlformats.org/officeDocument/2006/relationships/image"/><Relationship Id="rId7" Target="../media/image16.svg" Type="http://schemas.openxmlformats.org/officeDocument/2006/relationships/image"/><Relationship Id="rId8" Target="../media/image50.jpeg" Type="http://schemas.openxmlformats.org/officeDocument/2006/relationships/image"/><Relationship Id="rId9" Target="../media/image51.jpe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6.jpeg" Type="http://schemas.openxmlformats.org/officeDocument/2006/relationships/image"/><Relationship Id="rId2" Target="../media/image31.png" Type="http://schemas.openxmlformats.org/officeDocument/2006/relationships/image"/><Relationship Id="rId3" Target="../media/image32.svg" Type="http://schemas.openxmlformats.org/officeDocument/2006/relationships/image"/><Relationship Id="rId4" Target="../media/image33.png" Type="http://schemas.openxmlformats.org/officeDocument/2006/relationships/image"/><Relationship Id="rId5" Target="../media/image34.svg" Type="http://schemas.openxmlformats.org/officeDocument/2006/relationships/image"/><Relationship Id="rId6" Target="../media/image52.jpeg" Type="http://schemas.openxmlformats.org/officeDocument/2006/relationships/image"/><Relationship Id="rId7" Target="../media/image53.png" Type="http://schemas.openxmlformats.org/officeDocument/2006/relationships/image"/><Relationship Id="rId8" Target="../media/image54.svg" Type="http://schemas.openxmlformats.org/officeDocument/2006/relationships/image"/><Relationship Id="rId9" Target="../media/image55.jpe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7.jpeg" Type="http://schemas.openxmlformats.org/officeDocument/2006/relationships/image"/><Relationship Id="rId3" Target="../media/image5.png" Type="http://schemas.openxmlformats.org/officeDocument/2006/relationships/image"/><Relationship Id="rId4" Target="../media/image6.svg" Type="http://schemas.openxmlformats.org/officeDocument/2006/relationships/image"/><Relationship Id="rId5" Target="../media/image7.png" Type="http://schemas.openxmlformats.org/officeDocument/2006/relationships/image"/><Relationship Id="rId6" Target="../media/image8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8.jpeg" Type="http://schemas.openxmlformats.org/officeDocument/2006/relationships/image"/><Relationship Id="rId3" Target="../media/image59.png" Type="http://schemas.openxmlformats.org/officeDocument/2006/relationships/image"/><Relationship Id="rId4" Target="../media/image60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1.png" Type="http://schemas.openxmlformats.org/officeDocument/2006/relationships/image"/><Relationship Id="rId3" Target="../media/image62.svg" Type="http://schemas.openxmlformats.org/officeDocument/2006/relationships/image"/><Relationship Id="rId4" Target="../media/image63.png" Type="http://schemas.openxmlformats.org/officeDocument/2006/relationships/image"/><Relationship Id="rId5" Target="../media/image64.svg" Type="http://schemas.openxmlformats.org/officeDocument/2006/relationships/image"/><Relationship Id="rId6" Target="../media/image65.png" Type="http://schemas.openxmlformats.org/officeDocument/2006/relationships/image"/><Relationship Id="rId7" Target="../media/image66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9.jpeg" Type="http://schemas.openxmlformats.org/officeDocument/2006/relationships/image"/><Relationship Id="rId7" Target="../media/image10.png" Type="http://schemas.openxmlformats.org/officeDocument/2006/relationships/image"/><Relationship Id="rId8" Target="../media/image11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Relationship Id="rId3" Target="../media/image13.png" Type="http://schemas.openxmlformats.org/officeDocument/2006/relationships/image"/><Relationship Id="rId4" Target="../media/image14.svg" Type="http://schemas.openxmlformats.org/officeDocument/2006/relationships/image"/><Relationship Id="rId5" Target="../media/image15.png" Type="http://schemas.openxmlformats.org/officeDocument/2006/relationships/image"/><Relationship Id="rId6" Target="../media/image16.svg" Type="http://schemas.openxmlformats.org/officeDocument/2006/relationships/image"/><Relationship Id="rId7" Target="https://fr.wikipedia.org/wiki/Palais_id%C3%A9al" TargetMode="External" Type="http://schemas.openxmlformats.org/officeDocument/2006/relationships/hyperlink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18.svg" Type="http://schemas.openxmlformats.org/officeDocument/2006/relationships/image"/><Relationship Id="rId4" Target="../media/image19.png" Type="http://schemas.openxmlformats.org/officeDocument/2006/relationships/image"/><Relationship Id="rId5" Target="../media/image20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2.jpeg" Type="http://schemas.openxmlformats.org/officeDocument/2006/relationships/image"/><Relationship Id="rId3" Target="../media/image23.jpeg" Type="http://schemas.openxmlformats.org/officeDocument/2006/relationships/image"/><Relationship Id="rId4" Target="../media/image24.jpeg" Type="http://schemas.openxmlformats.org/officeDocument/2006/relationships/image"/><Relationship Id="rId5" Target="../media/image25.jpeg" Type="http://schemas.openxmlformats.org/officeDocument/2006/relationships/image"/><Relationship Id="rId6" Target="../media/image26.png" Type="http://schemas.openxmlformats.org/officeDocument/2006/relationships/image"/><Relationship Id="rId7" Target="../media/image27.svg" Type="http://schemas.openxmlformats.org/officeDocument/2006/relationships/image"/><Relationship Id="rId8" Target="../media/image28.png" Type="http://schemas.openxmlformats.org/officeDocument/2006/relationships/image"/><Relationship Id="rId9" Target="../media/image29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1.png" Type="http://schemas.openxmlformats.org/officeDocument/2006/relationships/image"/><Relationship Id="rId3" Target="../media/image32.svg" Type="http://schemas.openxmlformats.org/officeDocument/2006/relationships/image"/><Relationship Id="rId4" Target="../media/image33.png" Type="http://schemas.openxmlformats.org/officeDocument/2006/relationships/image"/><Relationship Id="rId5" Target="../media/image34.svg" Type="http://schemas.openxmlformats.org/officeDocument/2006/relationships/image"/><Relationship Id="rId6" Target="../media/image35.jpe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840447" y="3834765"/>
            <a:ext cx="11663119" cy="27031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0560"/>
              </a:lnSpc>
            </a:pPr>
            <a:r>
              <a:rPr lang="en-US" b="true" sz="96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Le Palais idéal du Facteur Cheval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2280796" y="6537960"/>
            <a:ext cx="264674" cy="264674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EB868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903617" y="8103369"/>
            <a:ext cx="1154931" cy="1154931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19011" lIns="19011" bIns="19011" rIns="19011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10" id="10"/>
          <p:cNvSpPr txBox="true"/>
          <p:nvPr/>
        </p:nvSpPr>
        <p:spPr>
          <a:xfrm rot="0">
            <a:off x="1872032" y="8518018"/>
            <a:ext cx="1218101" cy="3446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29"/>
              </a:lnSpc>
            </a:pPr>
            <a:r>
              <a:rPr lang="en-US" b="true" sz="239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PECA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-5650611">
            <a:off x="13479480" y="5476765"/>
            <a:ext cx="6516949" cy="6932925"/>
          </a:xfrm>
          <a:custGeom>
            <a:avLst/>
            <a:gdLst/>
            <a:ahLst/>
            <a:cxnLst/>
            <a:rect r="r" b="b" t="t" l="l"/>
            <a:pathLst>
              <a:path h="6932925" w="6516949">
                <a:moveTo>
                  <a:pt x="0" y="0"/>
                </a:moveTo>
                <a:lnTo>
                  <a:pt x="6516950" y="0"/>
                </a:lnTo>
                <a:lnTo>
                  <a:pt x="6516950" y="6932925"/>
                </a:lnTo>
                <a:lnTo>
                  <a:pt x="0" y="69329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1400031" y="7859451"/>
            <a:ext cx="5192177" cy="4114800"/>
          </a:xfrm>
          <a:custGeom>
            <a:avLst/>
            <a:gdLst/>
            <a:ahLst/>
            <a:cxnLst/>
            <a:rect r="r" b="b" t="t" l="l"/>
            <a:pathLst>
              <a:path h="4114800" w="5192177">
                <a:moveTo>
                  <a:pt x="0" y="0"/>
                </a:moveTo>
                <a:lnTo>
                  <a:pt x="5192177" y="0"/>
                </a:lnTo>
                <a:lnTo>
                  <a:pt x="519217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2788219" y="9220200"/>
            <a:ext cx="5166721" cy="7277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</a:pPr>
            <a:r>
              <a:rPr lang="en-US" sz="2100" b="true">
                <a:solidFill>
                  <a:srgbClr val="FDFDF9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Collège Sainte-Croix et Notre-Dame D1</a:t>
            </a:r>
          </a:p>
          <a:p>
            <a:pPr algn="ctr">
              <a:lnSpc>
                <a:spcPts val="2940"/>
              </a:lnSpc>
            </a:pPr>
            <a:r>
              <a:rPr lang="en-US" sz="2100" b="true">
                <a:solidFill>
                  <a:srgbClr val="FDFDF9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HANNUT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5277616" y="2943776"/>
            <a:ext cx="264674" cy="264674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B907C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2318620">
            <a:off x="-2379643" y="7639025"/>
            <a:ext cx="6816687" cy="4114800"/>
          </a:xfrm>
          <a:custGeom>
            <a:avLst/>
            <a:gdLst/>
            <a:ahLst/>
            <a:cxnLst/>
            <a:rect r="r" b="b" t="t" l="l"/>
            <a:pathLst>
              <a:path h="4114800" w="6816687">
                <a:moveTo>
                  <a:pt x="0" y="0"/>
                </a:moveTo>
                <a:lnTo>
                  <a:pt x="6816686" y="0"/>
                </a:lnTo>
                <a:lnTo>
                  <a:pt x="681668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8930139">
            <a:off x="2437942" y="8229600"/>
            <a:ext cx="3555507" cy="4114800"/>
          </a:xfrm>
          <a:custGeom>
            <a:avLst/>
            <a:gdLst/>
            <a:ahLst/>
            <a:cxnLst/>
            <a:rect r="r" b="b" t="t" l="l"/>
            <a:pathLst>
              <a:path h="4114800" w="3555507">
                <a:moveTo>
                  <a:pt x="0" y="0"/>
                </a:moveTo>
                <a:lnTo>
                  <a:pt x="3555507" y="0"/>
                </a:lnTo>
                <a:lnTo>
                  <a:pt x="35555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>
            <a:hlinkClick r:id="rId7" tooltip="https://bricegenevois.com/visite-virtuelle-palais-du-facteur-cheval/"/>
          </p:cNvPr>
          <p:cNvSpPr/>
          <p:nvPr/>
        </p:nvSpPr>
        <p:spPr>
          <a:xfrm flipH="false" flipV="false" rot="0">
            <a:off x="6371001" y="3707437"/>
            <a:ext cx="5138119" cy="6265360"/>
          </a:xfrm>
          <a:custGeom>
            <a:avLst/>
            <a:gdLst/>
            <a:ahLst/>
            <a:cxnLst/>
            <a:rect r="r" b="b" t="t" l="l"/>
            <a:pathLst>
              <a:path h="6265360" w="5138119">
                <a:moveTo>
                  <a:pt x="0" y="0"/>
                </a:moveTo>
                <a:lnTo>
                  <a:pt x="5138119" y="0"/>
                </a:lnTo>
                <a:lnTo>
                  <a:pt x="5138119" y="6265360"/>
                </a:lnTo>
                <a:lnTo>
                  <a:pt x="0" y="62653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72520" y="1754665"/>
            <a:ext cx="15786780" cy="962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560"/>
              </a:lnSpc>
              <a:spcBef>
                <a:spcPct val="0"/>
              </a:spcBef>
            </a:pPr>
            <a:r>
              <a:rPr lang="en-US" b="true" sz="63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Prêts pour une visite virtuelle ?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10194554">
            <a:off x="12028647" y="7637225"/>
            <a:ext cx="9972434" cy="9893198"/>
          </a:xfrm>
          <a:custGeom>
            <a:avLst/>
            <a:gdLst/>
            <a:ahLst/>
            <a:cxnLst/>
            <a:rect r="r" b="b" t="t" l="l"/>
            <a:pathLst>
              <a:path h="9893198" w="9972434">
                <a:moveTo>
                  <a:pt x="0" y="0"/>
                </a:moveTo>
                <a:lnTo>
                  <a:pt x="9972434" y="0"/>
                </a:lnTo>
                <a:lnTo>
                  <a:pt x="9972434" y="9893198"/>
                </a:lnTo>
                <a:lnTo>
                  <a:pt x="0" y="989319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8930139">
            <a:off x="2590342" y="8382000"/>
            <a:ext cx="3555507" cy="4114800"/>
          </a:xfrm>
          <a:custGeom>
            <a:avLst/>
            <a:gdLst/>
            <a:ahLst/>
            <a:cxnLst/>
            <a:rect r="r" b="b" t="t" l="l"/>
            <a:pathLst>
              <a:path h="4114800" w="3555507">
                <a:moveTo>
                  <a:pt x="0" y="0"/>
                </a:moveTo>
                <a:lnTo>
                  <a:pt x="3555507" y="0"/>
                </a:lnTo>
                <a:lnTo>
                  <a:pt x="35555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4484692">
            <a:off x="16799370" y="6695003"/>
            <a:ext cx="3555507" cy="4114800"/>
          </a:xfrm>
          <a:custGeom>
            <a:avLst/>
            <a:gdLst/>
            <a:ahLst/>
            <a:cxnLst/>
            <a:rect r="r" b="b" t="t" l="l"/>
            <a:pathLst>
              <a:path h="4114800" w="3555507">
                <a:moveTo>
                  <a:pt x="0" y="0"/>
                </a:moveTo>
                <a:lnTo>
                  <a:pt x="3555507" y="0"/>
                </a:lnTo>
                <a:lnTo>
                  <a:pt x="35555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2915921" y="2728515"/>
            <a:ext cx="264674" cy="264674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A904C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10194554">
            <a:off x="10122363" y="7608306"/>
            <a:ext cx="9972434" cy="9893198"/>
          </a:xfrm>
          <a:custGeom>
            <a:avLst/>
            <a:gdLst/>
            <a:ahLst/>
            <a:cxnLst/>
            <a:rect r="r" b="b" t="t" l="l"/>
            <a:pathLst>
              <a:path h="9893198" w="9972434">
                <a:moveTo>
                  <a:pt x="0" y="0"/>
                </a:moveTo>
                <a:lnTo>
                  <a:pt x="9972434" y="0"/>
                </a:lnTo>
                <a:lnTo>
                  <a:pt x="9972434" y="9893198"/>
                </a:lnTo>
                <a:lnTo>
                  <a:pt x="0" y="98931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10053050">
            <a:off x="11290458" y="7158606"/>
            <a:ext cx="8888398" cy="7514736"/>
          </a:xfrm>
          <a:custGeom>
            <a:avLst/>
            <a:gdLst/>
            <a:ahLst/>
            <a:cxnLst/>
            <a:rect r="r" b="b" t="t" l="l"/>
            <a:pathLst>
              <a:path h="7514736" w="8888398">
                <a:moveTo>
                  <a:pt x="0" y="0"/>
                </a:moveTo>
                <a:lnTo>
                  <a:pt x="8888398" y="0"/>
                </a:lnTo>
                <a:lnTo>
                  <a:pt x="8888398" y="7514736"/>
                </a:lnTo>
                <a:lnTo>
                  <a:pt x="0" y="75147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028700" y="3204765"/>
            <a:ext cx="8482281" cy="6361711"/>
          </a:xfrm>
          <a:custGeom>
            <a:avLst/>
            <a:gdLst/>
            <a:ahLst/>
            <a:cxnLst/>
            <a:rect r="r" b="b" t="t" l="l"/>
            <a:pathLst>
              <a:path h="6361711" w="8482281">
                <a:moveTo>
                  <a:pt x="0" y="0"/>
                </a:moveTo>
                <a:lnTo>
                  <a:pt x="8482281" y="0"/>
                </a:lnTo>
                <a:lnTo>
                  <a:pt x="8482281" y="6361710"/>
                </a:lnTo>
                <a:lnTo>
                  <a:pt x="0" y="636171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0201980" y="3735566"/>
            <a:ext cx="5957231" cy="4467923"/>
          </a:xfrm>
          <a:custGeom>
            <a:avLst/>
            <a:gdLst/>
            <a:ahLst/>
            <a:cxnLst/>
            <a:rect r="r" b="b" t="t" l="l"/>
            <a:pathLst>
              <a:path h="4467923" w="5957231">
                <a:moveTo>
                  <a:pt x="0" y="0"/>
                </a:moveTo>
                <a:lnTo>
                  <a:pt x="5957230" y="0"/>
                </a:lnTo>
                <a:lnTo>
                  <a:pt x="5957230" y="4467923"/>
                </a:lnTo>
                <a:lnTo>
                  <a:pt x="0" y="446792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1518840"/>
            <a:ext cx="12151895" cy="1209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480"/>
              </a:lnSpc>
              <a:spcBef>
                <a:spcPct val="0"/>
              </a:spcBef>
            </a:pPr>
            <a:r>
              <a:rPr lang="en-US" b="true" sz="79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Un palais incroyable !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6085308">
            <a:off x="15343807" y="6014558"/>
            <a:ext cx="3403453" cy="3384889"/>
          </a:xfrm>
          <a:custGeom>
            <a:avLst/>
            <a:gdLst/>
            <a:ahLst/>
            <a:cxnLst/>
            <a:rect r="r" b="b" t="t" l="l"/>
            <a:pathLst>
              <a:path h="3384889" w="3403453">
                <a:moveTo>
                  <a:pt x="0" y="0"/>
                </a:moveTo>
                <a:lnTo>
                  <a:pt x="3403453" y="0"/>
                </a:lnTo>
                <a:lnTo>
                  <a:pt x="3403453" y="3384888"/>
                </a:lnTo>
                <a:lnTo>
                  <a:pt x="0" y="338488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4" id="4"/>
          <p:cNvSpPr/>
          <p:nvPr/>
        </p:nvSpPr>
        <p:spPr>
          <a:xfrm flipH="false" flipV="false" rot="8837369">
            <a:off x="16114828" y="7217554"/>
            <a:ext cx="6391357" cy="4985259"/>
          </a:xfrm>
          <a:custGeom>
            <a:avLst/>
            <a:gdLst/>
            <a:ahLst/>
            <a:cxnLst/>
            <a:rect r="r" b="b" t="t" l="l"/>
            <a:pathLst>
              <a:path h="4985259" w="6391357">
                <a:moveTo>
                  <a:pt x="0" y="0"/>
                </a:moveTo>
                <a:lnTo>
                  <a:pt x="6391357" y="0"/>
                </a:lnTo>
                <a:lnTo>
                  <a:pt x="6391357" y="4985258"/>
                </a:lnTo>
                <a:lnTo>
                  <a:pt x="0" y="49852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599716">
            <a:off x="13556035" y="8518095"/>
            <a:ext cx="5292634" cy="4224220"/>
          </a:xfrm>
          <a:custGeom>
            <a:avLst/>
            <a:gdLst/>
            <a:ahLst/>
            <a:cxnLst/>
            <a:rect r="r" b="b" t="t" l="l"/>
            <a:pathLst>
              <a:path h="4224220" w="5292634">
                <a:moveTo>
                  <a:pt x="0" y="0"/>
                </a:moveTo>
                <a:lnTo>
                  <a:pt x="5292634" y="0"/>
                </a:lnTo>
                <a:lnTo>
                  <a:pt x="5292634" y="4224220"/>
                </a:lnTo>
                <a:lnTo>
                  <a:pt x="0" y="42242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5668819" y="1464154"/>
            <a:ext cx="264674" cy="264674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B907C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028700" y="1728828"/>
            <a:ext cx="5718010" cy="7624013"/>
          </a:xfrm>
          <a:custGeom>
            <a:avLst/>
            <a:gdLst/>
            <a:ahLst/>
            <a:cxnLst/>
            <a:rect r="r" b="b" t="t" l="l"/>
            <a:pathLst>
              <a:path h="7624013" w="5718010">
                <a:moveTo>
                  <a:pt x="0" y="0"/>
                </a:moveTo>
                <a:lnTo>
                  <a:pt x="5718010" y="0"/>
                </a:lnTo>
                <a:lnTo>
                  <a:pt x="5718010" y="7624014"/>
                </a:lnTo>
                <a:lnTo>
                  <a:pt x="0" y="762401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7851889" y="1728828"/>
            <a:ext cx="5718010" cy="7624013"/>
          </a:xfrm>
          <a:custGeom>
            <a:avLst/>
            <a:gdLst/>
            <a:ahLst/>
            <a:cxnLst/>
            <a:rect r="r" b="b" t="t" l="l"/>
            <a:pathLst>
              <a:path h="7624013" w="5718010">
                <a:moveTo>
                  <a:pt x="0" y="0"/>
                </a:moveTo>
                <a:lnTo>
                  <a:pt x="5718010" y="0"/>
                </a:lnTo>
                <a:lnTo>
                  <a:pt x="5718010" y="7624014"/>
                </a:lnTo>
                <a:lnTo>
                  <a:pt x="0" y="762401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207371" y="8167277"/>
            <a:ext cx="323850" cy="323850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B907C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800078" y="9579510"/>
            <a:ext cx="323850" cy="323850"/>
            <a:chOff x="0" y="0"/>
            <a:chExt cx="6350000" cy="6350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A904C"/>
            </a:solidFill>
          </p:spPr>
        </p:sp>
      </p:grpSp>
      <p:sp>
        <p:nvSpPr>
          <p:cNvPr name="AutoShape 6" id="6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7" id="7"/>
          <p:cNvSpPr/>
          <p:nvPr/>
        </p:nvSpPr>
        <p:spPr>
          <a:xfrm flipH="false" flipV="false" rot="1198761">
            <a:off x="-6872534" y="6080691"/>
            <a:ext cx="12639002" cy="12639002"/>
          </a:xfrm>
          <a:custGeom>
            <a:avLst/>
            <a:gdLst/>
            <a:ahLst/>
            <a:cxnLst/>
            <a:rect r="r" b="b" t="t" l="l"/>
            <a:pathLst>
              <a:path h="12639002" w="12639002">
                <a:moveTo>
                  <a:pt x="0" y="0"/>
                </a:moveTo>
                <a:lnTo>
                  <a:pt x="12639002" y="0"/>
                </a:lnTo>
                <a:lnTo>
                  <a:pt x="12639002" y="12639002"/>
                </a:lnTo>
                <a:lnTo>
                  <a:pt x="0" y="126390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976213">
            <a:off x="362199" y="8834670"/>
            <a:ext cx="8014194" cy="7679055"/>
          </a:xfrm>
          <a:custGeom>
            <a:avLst/>
            <a:gdLst/>
            <a:ahLst/>
            <a:cxnLst/>
            <a:rect r="r" b="b" t="t" l="l"/>
            <a:pathLst>
              <a:path h="7679055" w="8014194">
                <a:moveTo>
                  <a:pt x="0" y="0"/>
                </a:moveTo>
                <a:lnTo>
                  <a:pt x="8014194" y="0"/>
                </a:lnTo>
                <a:lnTo>
                  <a:pt x="8014194" y="7679055"/>
                </a:lnTo>
                <a:lnTo>
                  <a:pt x="0" y="76790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541290" y="1760495"/>
            <a:ext cx="5718010" cy="7624013"/>
          </a:xfrm>
          <a:custGeom>
            <a:avLst/>
            <a:gdLst/>
            <a:ahLst/>
            <a:cxnLst/>
            <a:rect r="r" b="b" t="t" l="l"/>
            <a:pathLst>
              <a:path h="7624013" w="5718010">
                <a:moveTo>
                  <a:pt x="0" y="0"/>
                </a:moveTo>
                <a:lnTo>
                  <a:pt x="5718010" y="0"/>
                </a:lnTo>
                <a:lnTo>
                  <a:pt x="5718010" y="7624014"/>
                </a:lnTo>
                <a:lnTo>
                  <a:pt x="0" y="76240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217827" y="2291394"/>
            <a:ext cx="1164502" cy="1362715"/>
          </a:xfrm>
          <a:custGeom>
            <a:avLst/>
            <a:gdLst/>
            <a:ahLst/>
            <a:cxnLst/>
            <a:rect r="r" b="b" t="t" l="l"/>
            <a:pathLst>
              <a:path h="1362715" w="1164502">
                <a:moveTo>
                  <a:pt x="0" y="0"/>
                </a:moveTo>
                <a:lnTo>
                  <a:pt x="1164503" y="0"/>
                </a:lnTo>
                <a:lnTo>
                  <a:pt x="1164503" y="1362716"/>
                </a:lnTo>
                <a:lnTo>
                  <a:pt x="0" y="136271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290488" y="3843380"/>
            <a:ext cx="4061190" cy="5414920"/>
          </a:xfrm>
          <a:custGeom>
            <a:avLst/>
            <a:gdLst/>
            <a:ahLst/>
            <a:cxnLst/>
            <a:rect r="r" b="b" t="t" l="l"/>
            <a:pathLst>
              <a:path h="5414920" w="4061190">
                <a:moveTo>
                  <a:pt x="0" y="0"/>
                </a:moveTo>
                <a:lnTo>
                  <a:pt x="4061190" y="0"/>
                </a:lnTo>
                <a:lnTo>
                  <a:pt x="4061190" y="5414920"/>
                </a:lnTo>
                <a:lnTo>
                  <a:pt x="0" y="54149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28700" y="1269699"/>
            <a:ext cx="4780599" cy="6374132"/>
          </a:xfrm>
          <a:custGeom>
            <a:avLst/>
            <a:gdLst/>
            <a:ahLst/>
            <a:cxnLst/>
            <a:rect r="r" b="b" t="t" l="l"/>
            <a:pathLst>
              <a:path h="6374132" w="4780599">
                <a:moveTo>
                  <a:pt x="0" y="0"/>
                </a:moveTo>
                <a:lnTo>
                  <a:pt x="4780599" y="0"/>
                </a:lnTo>
                <a:lnTo>
                  <a:pt x="4780599" y="6374132"/>
                </a:lnTo>
                <a:lnTo>
                  <a:pt x="0" y="637413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865227" y="1712870"/>
            <a:ext cx="3620135" cy="3892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b="true" sz="2300" i="true">
                <a:solidFill>
                  <a:srgbClr val="4F532E"/>
                </a:solidFill>
                <a:latin typeface="Open Sans 1 Bold Italics"/>
                <a:ea typeface="Open Sans 1 Bold Italics"/>
                <a:cs typeface="Open Sans 1 Bold Italics"/>
                <a:sym typeface="Open Sans 1 Bold Italics"/>
              </a:rPr>
              <a:t>“Travail d’un seul homme”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0873388" y="2794176"/>
            <a:ext cx="264674" cy="264674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DA904C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1848604" y="1634287"/>
            <a:ext cx="5718010" cy="7624013"/>
          </a:xfrm>
          <a:custGeom>
            <a:avLst/>
            <a:gdLst/>
            <a:ahLst/>
            <a:cxnLst/>
            <a:rect r="r" b="b" t="t" l="l"/>
            <a:pathLst>
              <a:path h="7624013" w="5718010">
                <a:moveTo>
                  <a:pt x="0" y="0"/>
                </a:moveTo>
                <a:lnTo>
                  <a:pt x="5718010" y="0"/>
                </a:lnTo>
                <a:lnTo>
                  <a:pt x="5718010" y="7624013"/>
                </a:lnTo>
                <a:lnTo>
                  <a:pt x="0" y="76240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1624762"/>
            <a:ext cx="10109363" cy="962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560"/>
              </a:lnSpc>
              <a:spcBef>
                <a:spcPct val="0"/>
              </a:spcBef>
            </a:pPr>
            <a:r>
              <a:rPr lang="en-US" b="true" sz="63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Complètement timbré ?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4406544">
            <a:off x="611690" y="8431114"/>
            <a:ext cx="5187039" cy="4875817"/>
          </a:xfrm>
          <a:custGeom>
            <a:avLst/>
            <a:gdLst/>
            <a:ahLst/>
            <a:cxnLst/>
            <a:rect r="r" b="b" t="t" l="l"/>
            <a:pathLst>
              <a:path h="4875817" w="5187039">
                <a:moveTo>
                  <a:pt x="0" y="0"/>
                </a:moveTo>
                <a:lnTo>
                  <a:pt x="5187040" y="0"/>
                </a:lnTo>
                <a:lnTo>
                  <a:pt x="5187040" y="4875817"/>
                </a:lnTo>
                <a:lnTo>
                  <a:pt x="0" y="48758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-1621902">
            <a:off x="-4527732" y="7079888"/>
            <a:ext cx="7607953" cy="6833325"/>
          </a:xfrm>
          <a:custGeom>
            <a:avLst/>
            <a:gdLst/>
            <a:ahLst/>
            <a:cxnLst/>
            <a:rect r="r" b="b" t="t" l="l"/>
            <a:pathLst>
              <a:path h="6833325" w="7607953">
                <a:moveTo>
                  <a:pt x="0" y="0"/>
                </a:moveTo>
                <a:lnTo>
                  <a:pt x="7607953" y="0"/>
                </a:lnTo>
                <a:lnTo>
                  <a:pt x="7607953" y="6833324"/>
                </a:lnTo>
                <a:lnTo>
                  <a:pt x="0" y="683332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824323" y="3211250"/>
            <a:ext cx="1396311" cy="4978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</a:pPr>
            <a:r>
              <a:rPr lang="en-US" sz="2900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Fou 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205210" y="3651937"/>
            <a:ext cx="2293302" cy="4978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</a:pPr>
            <a:r>
              <a:rPr lang="en-US" sz="2900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Original ?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385206" y="4192908"/>
            <a:ext cx="2037194" cy="4978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</a:pPr>
            <a:r>
              <a:rPr lang="en-US" sz="2900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Farfelu ?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8124428" y="5157470"/>
            <a:ext cx="2507139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Excessif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688818" y="8976708"/>
            <a:ext cx="3624007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Extraordinaire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084031" y="6075142"/>
            <a:ext cx="2576789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Passionné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689332" y="6503035"/>
            <a:ext cx="3474240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Collectionneur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01267" y="4643852"/>
            <a:ext cx="2771159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Atypique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8915241" y="3431594"/>
            <a:ext cx="1958147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Créatif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6083381" y="8071833"/>
            <a:ext cx="2041047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Cultivé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9160192" y="7631143"/>
            <a:ext cx="2370096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Bâtisseur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3205210" y="7190453"/>
            <a:ext cx="2878172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Audacieux 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4660821" y="5226456"/>
            <a:ext cx="2202579" cy="49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  <a:spcBef>
                <a:spcPct val="0"/>
              </a:spcBef>
            </a:pP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Effronté</a:t>
            </a:r>
            <a:r>
              <a:rPr lang="en-US" b="true" sz="2900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 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0539125" y="1428873"/>
            <a:ext cx="7306500" cy="4608716"/>
          </a:xfrm>
          <a:custGeom>
            <a:avLst/>
            <a:gdLst/>
            <a:ahLst/>
            <a:cxnLst/>
            <a:rect r="r" b="b" t="t" l="l"/>
            <a:pathLst>
              <a:path h="4608716" w="7306500">
                <a:moveTo>
                  <a:pt x="0" y="0"/>
                </a:moveTo>
                <a:lnTo>
                  <a:pt x="7306500" y="0"/>
                </a:lnTo>
                <a:lnTo>
                  <a:pt x="7306500" y="4608716"/>
                </a:lnTo>
                <a:lnTo>
                  <a:pt x="0" y="46087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52096" y="4317337"/>
            <a:ext cx="5490479" cy="6195180"/>
          </a:xfrm>
          <a:custGeom>
            <a:avLst/>
            <a:gdLst/>
            <a:ahLst/>
            <a:cxnLst/>
            <a:rect r="r" b="b" t="t" l="l"/>
            <a:pathLst>
              <a:path h="6195180" w="5490479">
                <a:moveTo>
                  <a:pt x="0" y="0"/>
                </a:moveTo>
                <a:lnTo>
                  <a:pt x="5490478" y="0"/>
                </a:lnTo>
                <a:lnTo>
                  <a:pt x="5490478" y="6195181"/>
                </a:lnTo>
                <a:lnTo>
                  <a:pt x="0" y="619518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1624762"/>
            <a:ext cx="9337270" cy="2466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540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Quels adjectifs choisir </a:t>
            </a:r>
          </a:p>
          <a:p>
            <a:pPr algn="l" marL="0" indent="0" lvl="0">
              <a:lnSpc>
                <a:spcPts val="6480"/>
              </a:lnSpc>
              <a:spcBef>
                <a:spcPct val="0"/>
              </a:spcBef>
            </a:pPr>
            <a:r>
              <a:rPr lang="en-US" b="true" sz="54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pour qualifier le Facteur Cheval ? Pourquoi ?</a:t>
            </a:r>
          </a:p>
        </p:txBody>
      </p:sp>
      <p:sp>
        <p:nvSpPr>
          <p:cNvPr name="TextBox 7" id="7"/>
          <p:cNvSpPr txBox="true"/>
          <p:nvPr/>
        </p:nvSpPr>
        <p:spPr>
          <a:xfrm rot="-992391">
            <a:off x="3870179" y="4843041"/>
            <a:ext cx="1928190" cy="14644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05"/>
              </a:lnSpc>
            </a:pPr>
            <a:r>
              <a:rPr lang="en-US" sz="4217">
                <a:solidFill>
                  <a:srgbClr val="000000"/>
                </a:solidFill>
                <a:latin typeface="Cherry Bomb One"/>
                <a:ea typeface="Cherry Bomb One"/>
                <a:cs typeface="Cherry Bomb One"/>
                <a:sym typeface="Cherry Bomb One"/>
              </a:rPr>
              <a:t>Savoir</a:t>
            </a:r>
          </a:p>
          <a:p>
            <a:pPr algn="ctr">
              <a:lnSpc>
                <a:spcPts val="5905"/>
              </a:lnSpc>
            </a:pPr>
            <a:r>
              <a:rPr lang="en-US" sz="4217">
                <a:solidFill>
                  <a:srgbClr val="000000"/>
                </a:solidFill>
                <a:latin typeface="Cherry Bomb One"/>
                <a:ea typeface="Cherry Bomb One"/>
                <a:cs typeface="Cherry Bomb One"/>
                <a:sym typeface="Cherry Bomb One"/>
              </a:rPr>
              <a:t>écrire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539125" y="7174228"/>
            <a:ext cx="5556811" cy="14484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20"/>
              </a:lnSpc>
            </a:pPr>
            <a:r>
              <a:rPr lang="en-US" sz="5300">
                <a:solidFill>
                  <a:srgbClr val="F57A0A"/>
                </a:solidFill>
                <a:latin typeface="Cherry Bomb One"/>
                <a:ea typeface="Cherry Bomb One"/>
                <a:cs typeface="Cherry Bomb One"/>
                <a:sym typeface="Cherry Bomb One"/>
              </a:rPr>
              <a:t>À toi de jouer ! </a:t>
            </a:r>
          </a:p>
          <a:p>
            <a:pPr algn="ctr">
              <a:lnSpc>
                <a:spcPts val="4060"/>
              </a:lnSpc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0786527" y="8246113"/>
            <a:ext cx="6472773" cy="10121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</a:pPr>
            <a:r>
              <a:rPr lang="en-US" sz="2900">
                <a:solidFill>
                  <a:srgbClr val="000000"/>
                </a:solidFill>
                <a:latin typeface="Cherry Bomb One"/>
                <a:ea typeface="Cherry Bomb One"/>
                <a:cs typeface="Cherry Bomb One"/>
                <a:sym typeface="Cherry Bomb One"/>
              </a:rPr>
              <a:t>Complète le document dans la partie “DIVERS”.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1266549" y="6009014"/>
            <a:ext cx="6579076" cy="280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 i="true">
                <a:solidFill>
                  <a:srgbClr val="000000"/>
                </a:solidFill>
                <a:latin typeface="Open Sans 1 Italics"/>
                <a:ea typeface="Open Sans 1 Italics"/>
                <a:cs typeface="Open Sans 1 Italics"/>
                <a:sym typeface="Open Sans 1 Italics"/>
              </a:rPr>
              <a:t>Photo extraite du film “L'Incroyable Histoire du facteur Cheval” (2018)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2243666" y="5308589"/>
            <a:ext cx="264674" cy="264674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B907C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768119" y="4459469"/>
            <a:ext cx="14751761" cy="13109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0486"/>
              </a:lnSpc>
            </a:pPr>
            <a:r>
              <a:rPr lang="en-US" b="true" sz="8256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Bon travail !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1903617" y="8103369"/>
            <a:ext cx="1154931" cy="1154931"/>
            <a:chOff x="0" y="0"/>
            <a:chExt cx="812800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19011" lIns="19011" bIns="19011" rIns="19011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-5650611">
            <a:off x="13479480" y="5476765"/>
            <a:ext cx="6516949" cy="6932925"/>
          </a:xfrm>
          <a:custGeom>
            <a:avLst/>
            <a:gdLst/>
            <a:ahLst/>
            <a:cxnLst/>
            <a:rect r="r" b="b" t="t" l="l"/>
            <a:pathLst>
              <a:path h="6932925" w="6516949">
                <a:moveTo>
                  <a:pt x="0" y="0"/>
                </a:moveTo>
                <a:lnTo>
                  <a:pt x="6516950" y="0"/>
                </a:lnTo>
                <a:lnTo>
                  <a:pt x="6516950" y="6932925"/>
                </a:lnTo>
                <a:lnTo>
                  <a:pt x="0" y="69329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1400031" y="7859451"/>
            <a:ext cx="5192177" cy="4114800"/>
          </a:xfrm>
          <a:custGeom>
            <a:avLst/>
            <a:gdLst/>
            <a:ahLst/>
            <a:cxnLst/>
            <a:rect r="r" b="b" t="t" l="l"/>
            <a:pathLst>
              <a:path h="4114800" w="5192177">
                <a:moveTo>
                  <a:pt x="0" y="0"/>
                </a:moveTo>
                <a:lnTo>
                  <a:pt x="5192177" y="0"/>
                </a:lnTo>
                <a:lnTo>
                  <a:pt x="519217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872032" y="8503096"/>
            <a:ext cx="1218101" cy="3650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739"/>
              </a:lnSpc>
            </a:pPr>
            <a:r>
              <a:rPr lang="en-US" b="true" sz="249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PECA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14286595" y="9729526"/>
            <a:ext cx="3728753" cy="374649"/>
            <a:chOff x="0" y="0"/>
            <a:chExt cx="4971670" cy="499533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108929"/>
              <a:ext cx="356914" cy="390603"/>
            </a:xfrm>
            <a:custGeom>
              <a:avLst/>
              <a:gdLst/>
              <a:ahLst/>
              <a:cxnLst/>
              <a:rect r="r" b="b" t="t" l="l"/>
              <a:pathLst>
                <a:path h="390603" w="356914">
                  <a:moveTo>
                    <a:pt x="0" y="0"/>
                  </a:moveTo>
                  <a:lnTo>
                    <a:pt x="356914" y="0"/>
                  </a:lnTo>
                  <a:lnTo>
                    <a:pt x="356914" y="390604"/>
                  </a:lnTo>
                  <a:lnTo>
                    <a:pt x="0" y="3906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6" id="16"/>
            <p:cNvSpPr txBox="true"/>
            <p:nvPr/>
          </p:nvSpPr>
          <p:spPr>
            <a:xfrm rot="0">
              <a:off x="356914" y="-57150"/>
              <a:ext cx="4614757" cy="556683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500"/>
                </a:lnSpc>
              </a:pPr>
              <a:r>
                <a:rPr lang="en-US" sz="2500" b="true">
                  <a:solidFill>
                    <a:srgbClr val="FDFDF9"/>
                  </a:solidFill>
                  <a:latin typeface="Open Sans 1 Bold"/>
                  <a:ea typeface="Open Sans 1 Bold"/>
                  <a:cs typeface="Open Sans 1 Bold"/>
                  <a:sym typeface="Open Sans 1 Bold"/>
                </a:rPr>
                <a:t>Lescoursdulapinblanc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239815" y="1757687"/>
            <a:ext cx="15574157" cy="2409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480"/>
              </a:lnSpc>
              <a:spcBef>
                <a:spcPct val="0"/>
              </a:spcBef>
            </a:pPr>
            <a:r>
              <a:rPr lang="en-US" b="true" sz="79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Qui était Joseph-Ferdinand Cheval ?</a:t>
            </a:r>
          </a:p>
        </p:txBody>
      </p:sp>
      <p:sp>
        <p:nvSpPr>
          <p:cNvPr name="AutoShape 3" id="3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4" id="4"/>
          <p:cNvGrpSpPr/>
          <p:nvPr/>
        </p:nvGrpSpPr>
        <p:grpSpPr>
          <a:xfrm rot="0">
            <a:off x="6264958" y="4410596"/>
            <a:ext cx="264674" cy="264674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B907C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4406544">
            <a:off x="1860664" y="7245576"/>
            <a:ext cx="5187039" cy="4875817"/>
          </a:xfrm>
          <a:custGeom>
            <a:avLst/>
            <a:gdLst/>
            <a:ahLst/>
            <a:cxnLst/>
            <a:rect r="r" b="b" t="t" l="l"/>
            <a:pathLst>
              <a:path h="4875817" w="5187039">
                <a:moveTo>
                  <a:pt x="0" y="0"/>
                </a:moveTo>
                <a:lnTo>
                  <a:pt x="5187039" y="0"/>
                </a:lnTo>
                <a:lnTo>
                  <a:pt x="5187039" y="4875817"/>
                </a:lnTo>
                <a:lnTo>
                  <a:pt x="0" y="48758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621902">
            <a:off x="-3165215" y="5523104"/>
            <a:ext cx="7607953" cy="6833325"/>
          </a:xfrm>
          <a:custGeom>
            <a:avLst/>
            <a:gdLst/>
            <a:ahLst/>
            <a:cxnLst/>
            <a:rect r="r" b="b" t="t" l="l"/>
            <a:pathLst>
              <a:path h="6833325" w="7607953">
                <a:moveTo>
                  <a:pt x="0" y="0"/>
                </a:moveTo>
                <a:lnTo>
                  <a:pt x="7607952" y="0"/>
                </a:lnTo>
                <a:lnTo>
                  <a:pt x="7607952" y="6833325"/>
                </a:lnTo>
                <a:lnTo>
                  <a:pt x="0" y="68333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8656152" y="3594963"/>
            <a:ext cx="4019945" cy="6194254"/>
          </a:xfrm>
          <a:custGeom>
            <a:avLst/>
            <a:gdLst/>
            <a:ahLst/>
            <a:cxnLst/>
            <a:rect r="r" b="b" t="t" l="l"/>
            <a:pathLst>
              <a:path h="6194254" w="4019945">
                <a:moveTo>
                  <a:pt x="0" y="0"/>
                </a:moveTo>
                <a:lnTo>
                  <a:pt x="4019944" y="0"/>
                </a:lnTo>
                <a:lnTo>
                  <a:pt x="4019944" y="6194254"/>
                </a:lnTo>
                <a:lnTo>
                  <a:pt x="0" y="61942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7374745">
            <a:off x="14770481" y="5522070"/>
            <a:ext cx="9972434" cy="9893198"/>
          </a:xfrm>
          <a:custGeom>
            <a:avLst/>
            <a:gdLst/>
            <a:ahLst/>
            <a:cxnLst/>
            <a:rect r="r" b="b" t="t" l="l"/>
            <a:pathLst>
              <a:path h="9893198" w="9972434">
                <a:moveTo>
                  <a:pt x="0" y="0"/>
                </a:moveTo>
                <a:lnTo>
                  <a:pt x="9972434" y="0"/>
                </a:lnTo>
                <a:lnTo>
                  <a:pt x="9972434" y="9893198"/>
                </a:lnTo>
                <a:lnTo>
                  <a:pt x="0" y="989319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14705999" y="8150956"/>
            <a:ext cx="264674" cy="264674"/>
            <a:chOff x="0" y="0"/>
            <a:chExt cx="812800" cy="8128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B907C"/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7595773" y="2867489"/>
            <a:ext cx="264674" cy="264674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B6E5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9849955" y="1957873"/>
            <a:ext cx="7194624" cy="7300427"/>
          </a:xfrm>
          <a:custGeom>
            <a:avLst/>
            <a:gdLst/>
            <a:ahLst/>
            <a:cxnLst/>
            <a:rect r="r" b="b" t="t" l="l"/>
            <a:pathLst>
              <a:path h="7300427" w="7194624">
                <a:moveTo>
                  <a:pt x="0" y="0"/>
                </a:moveTo>
                <a:lnTo>
                  <a:pt x="7194623" y="0"/>
                </a:lnTo>
                <a:lnTo>
                  <a:pt x="7194623" y="7300427"/>
                </a:lnTo>
                <a:lnTo>
                  <a:pt x="0" y="73004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1195273">
            <a:off x="10316274" y="4805707"/>
            <a:ext cx="9590274" cy="8108141"/>
          </a:xfrm>
          <a:custGeom>
            <a:avLst/>
            <a:gdLst/>
            <a:ahLst/>
            <a:cxnLst/>
            <a:rect r="r" b="b" t="t" l="l"/>
            <a:pathLst>
              <a:path h="8108141" w="9590274">
                <a:moveTo>
                  <a:pt x="0" y="0"/>
                </a:moveTo>
                <a:lnTo>
                  <a:pt x="9590274" y="0"/>
                </a:lnTo>
                <a:lnTo>
                  <a:pt x="9590274" y="8108141"/>
                </a:lnTo>
                <a:lnTo>
                  <a:pt x="0" y="81081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8470115">
            <a:off x="12828759" y="7603644"/>
            <a:ext cx="4789968" cy="3823026"/>
          </a:xfrm>
          <a:custGeom>
            <a:avLst/>
            <a:gdLst/>
            <a:ahLst/>
            <a:cxnLst/>
            <a:rect r="r" b="b" t="t" l="l"/>
            <a:pathLst>
              <a:path h="3823026" w="4789968">
                <a:moveTo>
                  <a:pt x="0" y="0"/>
                </a:moveTo>
                <a:lnTo>
                  <a:pt x="4789968" y="0"/>
                </a:lnTo>
                <a:lnTo>
                  <a:pt x="4789968" y="3823027"/>
                </a:lnTo>
                <a:lnTo>
                  <a:pt x="0" y="38230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72520" y="3959825"/>
            <a:ext cx="7001800" cy="46126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</a:pPr>
            <a:r>
              <a:rPr lang="en-US" sz="2900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Joseph Ferdinand Cheval, plus connu sous le nom du Facteur Cheval, est né le 19 avril 1836 et mort le 19 aout 1924 à Hauterives, dans la Drôme. </a:t>
            </a:r>
          </a:p>
          <a:p>
            <a:pPr algn="l">
              <a:lnSpc>
                <a:spcPts val="4060"/>
              </a:lnSpc>
            </a:pPr>
          </a:p>
          <a:p>
            <a:pPr algn="l">
              <a:lnSpc>
                <a:spcPts val="4060"/>
              </a:lnSpc>
            </a:pPr>
            <a:r>
              <a:rPr lang="en-US" sz="2900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C’est un facteur français célèbre qui a passé 33 ans de sa vie à édifier un monument qu'il nomme le « </a:t>
            </a:r>
            <a:r>
              <a:rPr lang="en-US" b="true" sz="2900" u="sng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  <a:hlinkClick r:id="rId7" tooltip="https://fr.wikipedia.org/wiki/Palais_id%C3%A9al"/>
              </a:rPr>
              <a:t>Palais idéal</a:t>
            </a:r>
            <a:r>
              <a:rPr lang="en-US" sz="2900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 ».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472520" y="1790151"/>
            <a:ext cx="7001800" cy="1209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480"/>
              </a:lnSpc>
              <a:spcBef>
                <a:spcPct val="0"/>
              </a:spcBef>
            </a:pPr>
            <a:r>
              <a:rPr lang="en-US" b="true" sz="79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Biographie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363713" y="9438958"/>
            <a:ext cx="2009934" cy="7124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>
                <a:solidFill>
                  <a:srgbClr val="FFFFFF"/>
                </a:solidFill>
                <a:latin typeface="Cherry Bomb One"/>
                <a:ea typeface="Cherry Bomb One"/>
                <a:cs typeface="Cherry Bomb One"/>
                <a:sym typeface="Cherry Bomb One"/>
              </a:rPr>
              <a:t>PALAIS</a:t>
            </a:r>
          </a:p>
        </p:txBody>
      </p:sp>
      <p:sp>
        <p:nvSpPr>
          <p:cNvPr name="TextBox 13" id="13"/>
          <p:cNvSpPr txBox="true"/>
          <p:nvPr/>
        </p:nvSpPr>
        <p:spPr>
          <a:xfrm rot="-1056180">
            <a:off x="14310770" y="8746166"/>
            <a:ext cx="1886744" cy="8210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799">
                <a:solidFill>
                  <a:srgbClr val="FFFFFF"/>
                </a:solidFill>
                <a:latin typeface="Cherry Bomb One"/>
                <a:ea typeface="Cherry Bomb One"/>
                <a:cs typeface="Cherry Bomb One"/>
                <a:sym typeface="Cherry Bomb One"/>
              </a:rPr>
              <a:t>IDÉAL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8209645" y="2999826"/>
            <a:ext cx="264674" cy="264674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EB868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486780" y="4273510"/>
            <a:ext cx="3772520" cy="4114800"/>
          </a:xfrm>
          <a:custGeom>
            <a:avLst/>
            <a:gdLst/>
            <a:ahLst/>
            <a:cxnLst/>
            <a:rect r="r" b="b" t="t" l="l"/>
            <a:pathLst>
              <a:path h="4114800" w="3772520">
                <a:moveTo>
                  <a:pt x="0" y="0"/>
                </a:moveTo>
                <a:lnTo>
                  <a:pt x="3772520" y="0"/>
                </a:lnTo>
                <a:lnTo>
                  <a:pt x="377252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3907115"/>
            <a:ext cx="11885796" cy="4780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Joseph Ferdinand Cheval est né en 1836 à Charmes-sur-l’Herbasse, dans la Drôme. </a:t>
            </a:r>
          </a:p>
          <a:p>
            <a:pPr algn="just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Il </a:t>
            </a:r>
            <a:r>
              <a:rPr lang="en-US" sz="3399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va un peu à l’école, jusqu’à la mort de sa mère. Il a alors 12 ans et doit aider son père au travail des champs. Peu de temps après, son père meurt également et la ferme est reprise par son demi-frère. </a:t>
            </a:r>
          </a:p>
          <a:p>
            <a:pPr algn="just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Orphelin, Ferdinand part chez son oncle à Valence où il devient apprenti boulanger.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-10800000">
            <a:off x="15026638" y="7427015"/>
            <a:ext cx="1549037" cy="2201474"/>
          </a:xfrm>
          <a:custGeom>
            <a:avLst/>
            <a:gdLst/>
            <a:ahLst/>
            <a:cxnLst/>
            <a:rect r="r" b="b" t="t" l="l"/>
            <a:pathLst>
              <a:path h="2201474" w="1549037">
                <a:moveTo>
                  <a:pt x="0" y="0"/>
                </a:moveTo>
                <a:lnTo>
                  <a:pt x="1549037" y="0"/>
                </a:lnTo>
                <a:lnTo>
                  <a:pt x="1549037" y="2201474"/>
                </a:lnTo>
                <a:lnTo>
                  <a:pt x="0" y="22014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472520" y="1790151"/>
            <a:ext cx="7001800" cy="1209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480"/>
              </a:lnSpc>
              <a:spcBef>
                <a:spcPct val="0"/>
              </a:spcBef>
            </a:pPr>
            <a:r>
              <a:rPr lang="en-US" b="true" sz="79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Son enfance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3652190" y="8089543"/>
            <a:ext cx="1720850" cy="530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40"/>
              </a:lnSpc>
            </a:pPr>
            <a:r>
              <a:rPr lang="en-US" sz="3100">
                <a:solidFill>
                  <a:srgbClr val="4F532E"/>
                </a:solidFill>
                <a:latin typeface="Cherry Bomb One"/>
                <a:ea typeface="Cherry Bomb One"/>
                <a:cs typeface="Cherry Bomb One"/>
                <a:sym typeface="Cherry Bomb One"/>
              </a:rPr>
              <a:t>La Drôme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2278082" y="2564711"/>
            <a:ext cx="264674" cy="264674"/>
            <a:chOff x="0" y="0"/>
            <a:chExt cx="812800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6B6E50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8803926" y="3486611"/>
            <a:ext cx="8424926" cy="5992228"/>
          </a:xfrm>
          <a:custGeom>
            <a:avLst/>
            <a:gdLst/>
            <a:ahLst/>
            <a:cxnLst/>
            <a:rect r="r" b="b" t="t" l="l"/>
            <a:pathLst>
              <a:path h="5992228" w="8424926">
                <a:moveTo>
                  <a:pt x="0" y="0"/>
                </a:moveTo>
                <a:lnTo>
                  <a:pt x="8424926" y="0"/>
                </a:lnTo>
                <a:lnTo>
                  <a:pt x="8424926" y="5992228"/>
                </a:lnTo>
                <a:lnTo>
                  <a:pt x="0" y="59922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226276" y="1705436"/>
            <a:ext cx="15199607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880"/>
              </a:lnSpc>
              <a:spcBef>
                <a:spcPct val="0"/>
              </a:spcBef>
            </a:pPr>
            <a:r>
              <a:rPr lang="en-US" b="true" sz="74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Ses multiples métiers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26276" y="4830638"/>
            <a:ext cx="6914503" cy="30695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60"/>
              </a:lnSpc>
            </a:pPr>
            <a:r>
              <a:rPr lang="en-US" sz="2900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La mort de son premier fils lui fait abandonner la boulangerie. Il devient ouvrier agricole puis, en 1867, il devient facteur. Il parcourt chaque jour entre 30 et 40 </a:t>
            </a:r>
            <a:r>
              <a:rPr lang="en-US" sz="2900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km à pied autour de Hauterives.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1175541" y="3104871"/>
            <a:ext cx="5015894" cy="3306375"/>
          </a:xfrm>
          <a:custGeom>
            <a:avLst/>
            <a:gdLst/>
            <a:ahLst/>
            <a:cxnLst/>
            <a:rect r="r" b="b" t="t" l="l"/>
            <a:pathLst>
              <a:path h="3306375" w="5015894">
                <a:moveTo>
                  <a:pt x="0" y="0"/>
                </a:moveTo>
                <a:lnTo>
                  <a:pt x="5015893" y="0"/>
                </a:lnTo>
                <a:lnTo>
                  <a:pt x="5015893" y="3306375"/>
                </a:lnTo>
                <a:lnTo>
                  <a:pt x="0" y="33063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28700" y="6556482"/>
            <a:ext cx="5309575" cy="3401151"/>
          </a:xfrm>
          <a:custGeom>
            <a:avLst/>
            <a:gdLst/>
            <a:ahLst/>
            <a:cxnLst/>
            <a:rect r="r" b="b" t="t" l="l"/>
            <a:pathLst>
              <a:path h="3401151" w="5309575">
                <a:moveTo>
                  <a:pt x="0" y="0"/>
                </a:moveTo>
                <a:lnTo>
                  <a:pt x="5309575" y="0"/>
                </a:lnTo>
                <a:lnTo>
                  <a:pt x="5309575" y="3401152"/>
                </a:lnTo>
                <a:lnTo>
                  <a:pt x="0" y="3401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399499" y="3165979"/>
            <a:ext cx="4859801" cy="3245267"/>
          </a:xfrm>
          <a:custGeom>
            <a:avLst/>
            <a:gdLst/>
            <a:ahLst/>
            <a:cxnLst/>
            <a:rect r="r" b="b" t="t" l="l"/>
            <a:pathLst>
              <a:path h="3245267" w="4859801">
                <a:moveTo>
                  <a:pt x="0" y="0"/>
                </a:moveTo>
                <a:lnTo>
                  <a:pt x="4859801" y="0"/>
                </a:lnTo>
                <a:lnTo>
                  <a:pt x="4859801" y="3245267"/>
                </a:lnTo>
                <a:lnTo>
                  <a:pt x="0" y="324526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435198" y="6574741"/>
            <a:ext cx="4824102" cy="3194770"/>
          </a:xfrm>
          <a:custGeom>
            <a:avLst/>
            <a:gdLst/>
            <a:ahLst/>
            <a:cxnLst/>
            <a:rect r="r" b="b" t="t" l="l"/>
            <a:pathLst>
              <a:path h="3194770" w="4824102">
                <a:moveTo>
                  <a:pt x="0" y="0"/>
                </a:moveTo>
                <a:lnTo>
                  <a:pt x="4824102" y="0"/>
                </a:lnTo>
                <a:lnTo>
                  <a:pt x="4824102" y="3194769"/>
                </a:lnTo>
                <a:lnTo>
                  <a:pt x="0" y="31947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-9128364">
            <a:off x="9668057" y="7510603"/>
            <a:ext cx="2477201" cy="1702513"/>
          </a:xfrm>
          <a:custGeom>
            <a:avLst/>
            <a:gdLst/>
            <a:ahLst/>
            <a:cxnLst/>
            <a:rect r="r" b="b" t="t" l="l"/>
            <a:pathLst>
              <a:path h="1702513" w="2477201">
                <a:moveTo>
                  <a:pt x="0" y="0"/>
                </a:moveTo>
                <a:lnTo>
                  <a:pt x="2477201" y="0"/>
                </a:lnTo>
                <a:lnTo>
                  <a:pt x="2477201" y="1702513"/>
                </a:lnTo>
                <a:lnTo>
                  <a:pt x="0" y="170251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8695928" y="4819967"/>
            <a:ext cx="149213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4F532E"/>
                </a:solidFill>
                <a:latin typeface="Cherry Bomb One"/>
                <a:ea typeface="Cherry Bomb One"/>
                <a:cs typeface="Cherry Bomb One"/>
                <a:sym typeface="Cherry Bomb One"/>
              </a:rPr>
              <a:t>Hier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3319299">
            <a:off x="6955035" y="4713801"/>
            <a:ext cx="1162232" cy="2016490"/>
          </a:xfrm>
          <a:custGeom>
            <a:avLst/>
            <a:gdLst/>
            <a:ahLst/>
            <a:cxnLst/>
            <a:rect r="r" b="b" t="t" l="l"/>
            <a:pathLst>
              <a:path h="2016490" w="1162232">
                <a:moveTo>
                  <a:pt x="0" y="0"/>
                </a:moveTo>
                <a:lnTo>
                  <a:pt x="1162232" y="0"/>
                </a:lnTo>
                <a:lnTo>
                  <a:pt x="1162232" y="2016490"/>
                </a:lnTo>
                <a:lnTo>
                  <a:pt x="0" y="201649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226276" y="1526400"/>
            <a:ext cx="15818302" cy="1209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480"/>
              </a:lnSpc>
              <a:spcBef>
                <a:spcPct val="0"/>
              </a:spcBef>
            </a:pPr>
            <a:r>
              <a:rPr lang="en-US" b="true" sz="79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Hauterives...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9144000" y="6706917"/>
            <a:ext cx="2639672" cy="5803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4F532E"/>
                </a:solidFill>
                <a:latin typeface="Cherry Bomb One"/>
                <a:ea typeface="Cherry Bomb One"/>
                <a:cs typeface="Cherry Bomb One"/>
                <a:sym typeface="Cherry Bomb One"/>
              </a:rPr>
              <a:t>Aujourd’hui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574528" y="4745445"/>
            <a:ext cx="6848020" cy="4395987"/>
          </a:xfrm>
          <a:custGeom>
            <a:avLst/>
            <a:gdLst/>
            <a:ahLst/>
            <a:cxnLst/>
            <a:rect r="r" b="b" t="t" l="l"/>
            <a:pathLst>
              <a:path h="4395987" w="6848020">
                <a:moveTo>
                  <a:pt x="0" y="0"/>
                </a:moveTo>
                <a:lnTo>
                  <a:pt x="6848019" y="0"/>
                </a:lnTo>
                <a:lnTo>
                  <a:pt x="6848019" y="4395986"/>
                </a:lnTo>
                <a:lnTo>
                  <a:pt x="0" y="43959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180859" y="1569184"/>
            <a:ext cx="15199607" cy="2247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880"/>
              </a:lnSpc>
              <a:spcBef>
                <a:spcPct val="0"/>
              </a:spcBef>
            </a:pPr>
            <a:r>
              <a:rPr lang="en-US" b="true" sz="74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Rencontre étonnante lors de sa tournée...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7857190" y="4571426"/>
            <a:ext cx="9670722" cy="46868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26"/>
              </a:lnSpc>
            </a:pPr>
            <a:r>
              <a:rPr lang="en-US" sz="2947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Un jour d’avril 1879, au retour de sa tournée quotidienne, Ferdinand bute sur une</a:t>
            </a:r>
          </a:p>
          <a:p>
            <a:pPr algn="l">
              <a:lnSpc>
                <a:spcPts val="4126"/>
              </a:lnSpc>
            </a:pPr>
            <a:r>
              <a:rPr lang="en-US" sz="2947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pierre qui le fait tomber. Il s’agit d’une pierre si bizarre, si merveilleuse, comme venue</a:t>
            </a:r>
          </a:p>
          <a:p>
            <a:pPr algn="l">
              <a:lnSpc>
                <a:spcPts val="4126"/>
              </a:lnSpc>
            </a:pPr>
            <a:r>
              <a:rPr lang="en-US" sz="2947" b="true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d’ailleurs, avec des spirales surnaturelles… qu’elle le replonge dans son rêve.</a:t>
            </a:r>
          </a:p>
          <a:p>
            <a:pPr algn="l">
              <a:lnSpc>
                <a:spcPts val="4126"/>
              </a:lnSpc>
            </a:pPr>
          </a:p>
          <a:p>
            <a:pPr algn="l">
              <a:lnSpc>
                <a:spcPts val="4126"/>
              </a:lnSpc>
            </a:pPr>
            <a:r>
              <a:rPr lang="en-US" sz="2947" i="true" b="true">
                <a:solidFill>
                  <a:srgbClr val="000000"/>
                </a:solidFill>
                <a:latin typeface="Open Sans 1 Bold Italics"/>
                <a:ea typeface="Open Sans 1 Bold Italics"/>
                <a:cs typeface="Open Sans 1 Bold Italics"/>
                <a:sym typeface="Open Sans 1 Bold Italics"/>
              </a:rPr>
              <a:t>« Puisque la nature fournit les sculptures, je me ferai architecte ou maçon. »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472520" y="1428774"/>
            <a:ext cx="10859012" cy="2247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880"/>
              </a:lnSpc>
              <a:spcBef>
                <a:spcPct val="0"/>
              </a:spcBef>
            </a:pPr>
            <a:r>
              <a:rPr lang="en-US" b="true" sz="74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Tout commence par une pierre...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8103883" y="3544337"/>
            <a:ext cx="264674" cy="264674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CEB868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1198761">
            <a:off x="-6872534" y="6354697"/>
            <a:ext cx="12639002" cy="12639002"/>
          </a:xfrm>
          <a:custGeom>
            <a:avLst/>
            <a:gdLst/>
            <a:ahLst/>
            <a:cxnLst/>
            <a:rect r="r" b="b" t="t" l="l"/>
            <a:pathLst>
              <a:path h="12639002" w="12639002">
                <a:moveTo>
                  <a:pt x="0" y="0"/>
                </a:moveTo>
                <a:lnTo>
                  <a:pt x="12639002" y="0"/>
                </a:lnTo>
                <a:lnTo>
                  <a:pt x="12639002" y="12639002"/>
                </a:lnTo>
                <a:lnTo>
                  <a:pt x="0" y="126390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976213">
            <a:off x="362199" y="9198008"/>
            <a:ext cx="8014194" cy="7679055"/>
          </a:xfrm>
          <a:custGeom>
            <a:avLst/>
            <a:gdLst/>
            <a:ahLst/>
            <a:cxnLst/>
            <a:rect r="r" b="b" t="t" l="l"/>
            <a:pathLst>
              <a:path h="7679055" w="8014194">
                <a:moveTo>
                  <a:pt x="0" y="0"/>
                </a:moveTo>
                <a:lnTo>
                  <a:pt x="8014194" y="0"/>
                </a:lnTo>
                <a:lnTo>
                  <a:pt x="8014194" y="7679055"/>
                </a:lnTo>
                <a:lnTo>
                  <a:pt x="0" y="76790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2553442" y="2872466"/>
            <a:ext cx="5176302" cy="6901736"/>
          </a:xfrm>
          <a:custGeom>
            <a:avLst/>
            <a:gdLst/>
            <a:ahLst/>
            <a:cxnLst/>
            <a:rect r="r" b="b" t="t" l="l"/>
            <a:pathLst>
              <a:path h="6901736" w="5176302">
                <a:moveTo>
                  <a:pt x="0" y="0"/>
                </a:moveTo>
                <a:lnTo>
                  <a:pt x="5176302" y="0"/>
                </a:lnTo>
                <a:lnTo>
                  <a:pt x="5176302" y="6901736"/>
                </a:lnTo>
                <a:lnTo>
                  <a:pt x="0" y="690173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46232" y="4132861"/>
            <a:ext cx="11507210" cy="56413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59"/>
              </a:lnSpc>
              <a:spcBef>
                <a:spcPct val="0"/>
              </a:spcBef>
            </a:pPr>
            <a:r>
              <a:rPr lang="en-US" b="true" sz="28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Il va s’atteler à la tâche et modeler, nuit après nuit, dans ce qui était à l’origine son potager, un monument d’obstination, un Palais unique au monde.  Il y consacrera 33 ans, 10 000 journées, 93 000 heures. Il gravera d’ailleurs sur son palais l’inscription suivante : “Travail d’un seul homme”. </a:t>
            </a:r>
          </a:p>
          <a:p>
            <a:pPr algn="l">
              <a:lnSpc>
                <a:spcPts val="4059"/>
              </a:lnSpc>
              <a:spcBef>
                <a:spcPct val="0"/>
              </a:spcBef>
            </a:pPr>
          </a:p>
          <a:p>
            <a:pPr algn="l">
              <a:lnSpc>
                <a:spcPts val="4059"/>
              </a:lnSpc>
              <a:spcBef>
                <a:spcPct val="0"/>
              </a:spcBef>
            </a:pPr>
            <a:r>
              <a:rPr lang="en-US" b="true" sz="28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On le prendra pour un fou ! On se moquera de lui ou on le critiquera.  Sa construction reste néanmoins une œuvre unique, visitée par des touristes du monde entier.</a:t>
            </a:r>
          </a:p>
          <a:p>
            <a:pPr algn="l">
              <a:lnSpc>
                <a:spcPts val="4059"/>
              </a:lnSpc>
              <a:spcBef>
                <a:spcPct val="0"/>
              </a:spcBef>
            </a:pPr>
          </a:p>
          <a:p>
            <a:pPr algn="l">
              <a:lnSpc>
                <a:spcPts val="405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28700" y="1028700"/>
            <a:ext cx="1451359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028700" y="1503983"/>
            <a:ext cx="7089383" cy="1123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8880"/>
              </a:lnSpc>
              <a:spcBef>
                <a:spcPct val="0"/>
              </a:spcBef>
            </a:pPr>
            <a:r>
              <a:rPr lang="en-US" b="true" sz="7400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Son tombeau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8118083" y="2495596"/>
            <a:ext cx="264674" cy="264674"/>
            <a:chOff x="0" y="0"/>
            <a:chExt cx="812800" cy="8128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B907C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0230502" y="3319772"/>
            <a:ext cx="7516132" cy="5938528"/>
          </a:xfrm>
          <a:custGeom>
            <a:avLst/>
            <a:gdLst/>
            <a:ahLst/>
            <a:cxnLst/>
            <a:rect r="r" b="b" t="t" l="l"/>
            <a:pathLst>
              <a:path h="5938528" w="7516132">
                <a:moveTo>
                  <a:pt x="0" y="0"/>
                </a:moveTo>
                <a:lnTo>
                  <a:pt x="7516132" y="0"/>
                </a:lnTo>
                <a:lnTo>
                  <a:pt x="7516132" y="5938528"/>
                </a:lnTo>
                <a:lnTo>
                  <a:pt x="0" y="59385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028700" y="3466324"/>
            <a:ext cx="8702213" cy="5210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99"/>
              </a:lnSpc>
              <a:spcBef>
                <a:spcPct val="0"/>
              </a:spcBef>
            </a:pPr>
            <a:r>
              <a:rPr lang="en-US" b="true" sz="29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Il achève son Palais à l’âge de 76 ans et se trouve assez courageux pour bâtir ensuite son tombeau, tout aussi étonnant, au cimetière du village de Hauterives. Il décède à 88 ans et y est enterré. </a:t>
            </a:r>
          </a:p>
          <a:p>
            <a:pPr algn="l">
              <a:lnSpc>
                <a:spcPts val="4199"/>
              </a:lnSpc>
              <a:spcBef>
                <a:spcPct val="0"/>
              </a:spcBef>
            </a:pPr>
          </a:p>
          <a:p>
            <a:pPr algn="l">
              <a:lnSpc>
                <a:spcPts val="4199"/>
              </a:lnSpc>
              <a:spcBef>
                <a:spcPct val="0"/>
              </a:spcBef>
            </a:pPr>
            <a:r>
              <a:rPr lang="en-US" b="true" sz="2999">
                <a:solidFill>
                  <a:srgbClr val="000000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En réalité, il n’avait pas obtenu l’autorisation d’être enterré dans son palais. C’est la raison pour laquelle il a passé 8 années à édifier ce tombeau orné de coquillages.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5801156" y="852170"/>
            <a:ext cx="2486844" cy="3149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90"/>
              </a:lnSpc>
            </a:pPr>
            <a:r>
              <a:rPr lang="en-US" sz="1850" b="true">
                <a:solidFill>
                  <a:srgbClr val="000000"/>
                </a:solidFill>
                <a:latin typeface="TS Qamus Bold"/>
                <a:ea typeface="TS Qamus Bold"/>
                <a:cs typeface="TS Qamus Bold"/>
                <a:sym typeface="TS Qamus Bold"/>
              </a:rPr>
              <a:t>Septembre - 2024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DAGPzmxo07Y</dc:identifier>
  <dcterms:modified xsi:type="dcterms:W3CDTF">2011-08-01T06:04:30Z</dcterms:modified>
  <cp:revision>1</cp:revision>
  <dc:title>Facteur_Cheval</dc:title>
</cp:coreProperties>
</file>